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6" r:id="rId2"/>
    <p:sldId id="472" r:id="rId3"/>
    <p:sldId id="474" r:id="rId4"/>
    <p:sldId id="47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56A53-9BCB-4B41-AB6B-C13BA8F8196A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33B66-B6C8-47BA-A0BA-3A0691086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57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4C98E-206F-423C-ABEA-5FDCB72653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7DD46D-8A56-446A-B036-3A661547DB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576FE-4348-4872-B1E4-50CC3C819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042B6-47C7-483B-8DD2-DD0E0AFA4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55619-7DF8-41F0-91BD-D032E8501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40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8E34F-944C-4325-AA8E-FC440B95C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70F13A-919B-40DE-B291-EC320C2220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CCD95-48B3-4EF1-A554-CCA7D82B1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41094-4C50-4742-A020-6C0513A2C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5AB1A-F75C-48B0-B481-EEA4D7FE0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7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FF9822-7278-4005-81C2-4C0AA0846F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EC356F-CEB5-46C3-8448-68023A5C9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88987-5E88-4DED-BA3D-5A61A1451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E7E61-CFE3-4ACB-AE9B-2B9BA7989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0A260-421A-4D6B-99CE-EF6A18DE3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1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E22C4-E8A8-463F-9963-2D4743DC5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3E365-D3DD-489C-8B2B-DD55B469A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1E4CA-276B-426E-950C-3F5493075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85C88-8B26-4724-A386-B707820AE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1FA5F-96CC-4992-821B-8BFE6DEA9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1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AF7E5-D9A8-41E5-8837-B38F1305C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BCB88F-71F5-44AF-B39A-7C614B874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7B34A-B867-48F8-A78B-A29CDB623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40A9E-F324-45AF-81BC-12467BD14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59F2D-37FC-4F15-BC6F-608469DB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9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36A86-8C1A-4C47-8C6D-85F59F3FA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BBDAF-5032-403D-BFB1-CB50B2EAE6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6B9864-81A8-4EA7-8536-D1C1397FA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D542E6-D7C9-47A9-B4D4-849E32E5E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7CB58-C8A8-474E-8C30-893B43113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0533D3-F8DB-4739-B411-50735D751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97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5F180-5F04-4765-9010-4E35C34F3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21429-FA2D-4F91-9E7B-83D2E388F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53A316-90C5-40ED-B9FF-8BC627B87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9DAB4B-A162-44C0-B84A-F2D9CC3CAC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FD2733-CE6C-4B4E-8AE4-5DD1B716F4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8B2682-9887-4AA2-8159-F77542518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1ED113-53F3-4752-8604-06165CBBE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417BC9-24A9-4487-9BA9-283E08738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27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6F7D1-79DE-4902-A508-A9BE0B08F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21CEFC-AC1E-46A3-B901-EA7D956B8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49C11E-4480-4C8D-BF43-0115CDA1B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FF04FD-1110-431E-9EAD-FA9690348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78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31F53C-C5BF-4A82-9BEE-B46FD82BE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9984CF-8423-42A2-98BD-BB106A3F6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68B08B-0648-415E-905C-B20D5905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37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BC7A-3347-4084-B59E-DB87B1D0D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6F44D-5BFB-4100-A457-3809D0387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E5EC50-12BE-4E5C-898E-F1B99C7E6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C1604-C7A0-41AB-8848-0755B9547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C11D73-7ACB-46A4-B0F2-5FC62BC58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67764D-7F4F-4586-91E7-BC6C1DE4B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2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D7D86-24E1-4AFC-9399-BE4B949A1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91DF83-77A5-4B60-92E7-90F2A74D81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6B898-8CBC-4B23-BFE8-DEADE8E43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571455-BC7F-48D1-8E7F-8B76E24A9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801C8-BEA4-4AC6-BECF-091FB568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F1B16A-235E-4270-AC59-26B2EF66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74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F2C7FF-0452-496E-B2E6-1063AF399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3AFD01-F043-45B6-A065-E8384E1BC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D8161-C953-4ECB-8009-0F7050E12A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7415A-DC8C-4C7A-82A5-F9D0162EFFF9}" type="datetimeFigureOut">
              <a:rPr lang="en-US" smtClean="0"/>
              <a:t>7/16/2023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E82D0-A7CE-4B13-A807-67F200AC4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FA8DE-12EF-46D2-B8BC-266BD618CA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4EA9F-5F9C-49C9-9356-DFD16D7F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3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6.bin"/><Relationship Id="rId3" Type="http://schemas.openxmlformats.org/officeDocument/2006/relationships/image" Target="../media/image1.wmf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Relationship Id="rId1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2.e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10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20.png"/><Relationship Id="rId3" Type="http://schemas.openxmlformats.org/officeDocument/2006/relationships/image" Target="../media/image15.wmf"/><Relationship Id="rId7" Type="http://schemas.openxmlformats.org/officeDocument/2006/relationships/image" Target="../media/image17.emf"/><Relationship Id="rId12" Type="http://schemas.openxmlformats.org/officeDocument/2006/relationships/oleObject" Target="../embeddings/oleObject17.bin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9.emf"/><Relationship Id="rId5" Type="http://schemas.openxmlformats.org/officeDocument/2006/relationships/image" Target="../media/image16.e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6D438-2708-4D14-A7CB-4914F1697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7389" y="146987"/>
            <a:ext cx="6167111" cy="612169"/>
          </a:xfrm>
        </p:spPr>
        <p:txBody>
          <a:bodyPr>
            <a:noAutofit/>
          </a:bodyPr>
          <a:lstStyle/>
          <a:p>
            <a:r>
              <a:rPr lang="en-US" sz="3200" b="1" u="sng">
                <a:latin typeface="+mn-lt"/>
              </a:rPr>
              <a:t>Nonequilibrium Properties (NF)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69FF3B-880C-4389-8D43-307C4E406B55}"/>
              </a:ext>
            </a:extLst>
          </p:cNvPr>
          <p:cNvSpPr txBox="1"/>
          <p:nvPr/>
        </p:nvSpPr>
        <p:spPr>
          <a:xfrm>
            <a:off x="252033" y="865992"/>
            <a:ext cx="2148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Absorption (X-ray)</a:t>
            </a:r>
            <a:endParaRPr lang="en-US" sz="1400" b="1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0F8D3CB-F4DF-41D5-92EE-917F11971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3335C2-7E18-47C2-817E-6328C38EA3AF}"/>
              </a:ext>
            </a:extLst>
          </p:cNvPr>
          <p:cNvSpPr txBox="1"/>
          <p:nvPr/>
        </p:nvSpPr>
        <p:spPr>
          <a:xfrm>
            <a:off x="252033" y="1186817"/>
            <a:ext cx="1166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In the Free electron file, we examined X-ray transitions of electrons from a valence band to the conduction band.  Now we’ll examine what effects the ee interaction has on this spectrum. Basic theory is to construct H between electrons (c’s) and holes (d’s).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314E34-AB39-4C43-A971-66614C999653}"/>
              </a:ext>
            </a:extLst>
          </p:cNvPr>
          <p:cNvSpPr txBox="1"/>
          <p:nvPr/>
        </p:nvSpPr>
        <p:spPr>
          <a:xfrm>
            <a:off x="4025197" y="3304025"/>
            <a:ext cx="339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And construct the total current operator,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47A5F84-E6CF-4487-A52F-23069E4B21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0548996"/>
              </p:ext>
            </p:extLst>
          </p:nvPr>
        </p:nvGraphicFramePr>
        <p:xfrm>
          <a:off x="4105907" y="2004263"/>
          <a:ext cx="3886200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352680" imgH="914400" progId="Equation.DSMT4">
                  <p:embed/>
                </p:oleObj>
              </mc:Choice>
              <mc:Fallback>
                <p:oleObj name="Equation" r:id="rId2" imgW="3352680" imgH="9144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47A5F84-E6CF-4487-A52F-23069E4B217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5907" y="2004263"/>
                        <a:ext cx="3886200" cy="10620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B6989AE-3B89-4EA7-926A-CC8C5D542E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731660"/>
              </p:ext>
            </p:extLst>
          </p:nvPr>
        </p:nvGraphicFramePr>
        <p:xfrm>
          <a:off x="4105907" y="3694523"/>
          <a:ext cx="5429250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343400" imgH="419040" progId="Equation.DSMT4">
                  <p:embed/>
                </p:oleObj>
              </mc:Choice>
              <mc:Fallback>
                <p:oleObj name="Equation" r:id="rId4" imgW="4343400" imgH="4190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DB6989AE-3B89-4EA7-926A-CC8C5D542E1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5907" y="3694523"/>
                        <a:ext cx="5429250" cy="5286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FDC65E2D-97CA-423F-9160-C237EEB634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157306"/>
              </p:ext>
            </p:extLst>
          </p:nvPr>
        </p:nvGraphicFramePr>
        <p:xfrm>
          <a:off x="10479811" y="1803502"/>
          <a:ext cx="1461392" cy="1418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1310754" imgH="1188823" progId="Paint.Picture">
                  <p:embed/>
                </p:oleObj>
              </mc:Choice>
              <mc:Fallback>
                <p:oleObj name="Bitmap Image" r:id="rId6" imgW="1310754" imgH="1188823" progId="Paint.Picture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FDC65E2D-97CA-423F-9160-C237EEB6342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227" t="4643" r="14754" b="10912"/>
                      <a:stretch>
                        <a:fillRect/>
                      </a:stretch>
                    </p:blipFill>
                    <p:spPr bwMode="auto">
                      <a:xfrm>
                        <a:off x="10479811" y="1803502"/>
                        <a:ext cx="1461392" cy="14181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62">
            <a:extLst>
              <a:ext uri="{FF2B5EF4-FFF2-40B4-BE49-F238E27FC236}">
                <a16:creationId xmlns:a16="http://schemas.microsoft.com/office/drawing/2014/main" id="{B5F59A47-2F0F-498E-9F54-2D07FF951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163">
            <a:extLst>
              <a:ext uri="{FF2B5EF4-FFF2-40B4-BE49-F238E27FC236}">
                <a16:creationId xmlns:a16="http://schemas.microsoft.com/office/drawing/2014/main" id="{CA685E8B-9760-4B07-B199-F626207A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9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E4C72A85-DE9E-4881-8167-A145F23F54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6291270"/>
              </p:ext>
            </p:extLst>
          </p:nvPr>
        </p:nvGraphicFramePr>
        <p:xfrm>
          <a:off x="4105907" y="4791574"/>
          <a:ext cx="7909113" cy="547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035800" imgH="482600" progId="Equation.DSMT4">
                  <p:embed/>
                </p:oleObj>
              </mc:Choice>
              <mc:Fallback>
                <p:oleObj name="Equation" r:id="rId8" imgW="7035800" imgH="482600" progId="Equation.DSMT4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E4C72A85-DE9E-4881-8167-A145F23F542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5907" y="4791574"/>
                        <a:ext cx="7909113" cy="5472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97B24099-F0C9-47B8-814F-F94FCE087642}"/>
              </a:ext>
            </a:extLst>
          </p:cNvPr>
          <p:cNvSpPr txBox="1"/>
          <p:nvPr/>
        </p:nvSpPr>
        <p:spPr>
          <a:xfrm>
            <a:off x="4025197" y="4372869"/>
            <a:ext cx="3034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And then the conductivity tensor,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E084D90-1389-183C-2709-EABDAE54D4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735763"/>
              </p:ext>
            </p:extLst>
          </p:nvPr>
        </p:nvGraphicFramePr>
        <p:xfrm>
          <a:off x="4105907" y="6009317"/>
          <a:ext cx="6247187" cy="557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265104" imgH="381426" progId="Equation.DSMT4">
                  <p:embed/>
                </p:oleObj>
              </mc:Choice>
              <mc:Fallback>
                <p:oleObj name="Equation" r:id="rId10" imgW="4265104" imgH="381426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E084D90-1389-183C-2709-EABDAE54D4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105907" y="6009317"/>
                        <a:ext cx="6247187" cy="5579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C3134E6-0AB1-71F7-88D0-419F73187719}"/>
              </a:ext>
            </a:extLst>
          </p:cNvPr>
          <p:cNvSpPr txBox="1"/>
          <p:nvPr/>
        </p:nvSpPr>
        <p:spPr>
          <a:xfrm>
            <a:off x="4025197" y="5520167"/>
            <a:ext cx="6603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Setting q = 0, and simplifying </a:t>
            </a:r>
            <a:r>
              <a:rPr lang="el-GR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(0,</a:t>
            </a:r>
            <a:r>
              <a:rPr lang="el-GR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we find we need </a:t>
            </a:r>
            <a:r>
              <a:rPr lang="el-GR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(0,</a:t>
            </a:r>
            <a:r>
              <a:rPr lang="el-GR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the Fourier transform of:</a:t>
            </a:r>
            <a:endParaRPr lang="en-US" sz="14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6C3FBD-15E7-C0E9-481E-E045D280B9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2033" y="2003040"/>
            <a:ext cx="3509645" cy="2362200"/>
          </a:xfrm>
          <a:prstGeom prst="rect">
            <a:avLst/>
          </a:prstGeom>
        </p:spPr>
      </p:pic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16C2348-DD15-7201-CC9A-EC4B8DA4FD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7464292"/>
              </p:ext>
            </p:extLst>
          </p:nvPr>
        </p:nvGraphicFramePr>
        <p:xfrm>
          <a:off x="8265567" y="1895701"/>
          <a:ext cx="1940784" cy="1268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561317" imgH="1020621" progId="Equation.DSMT4">
                  <p:embed/>
                </p:oleObj>
              </mc:Choice>
              <mc:Fallback>
                <p:oleObj name="Equation" r:id="rId13" imgW="1561317" imgH="1020621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265567" y="1895701"/>
                        <a:ext cx="1940784" cy="1268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3820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6D438-2708-4D14-A7CB-4914F1697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7389" y="146987"/>
            <a:ext cx="6167111" cy="612169"/>
          </a:xfrm>
        </p:spPr>
        <p:txBody>
          <a:bodyPr>
            <a:noAutofit/>
          </a:bodyPr>
          <a:lstStyle/>
          <a:p>
            <a:r>
              <a:rPr lang="en-US" sz="3200" b="1" u="sng">
                <a:latin typeface="+mn-lt"/>
              </a:rPr>
              <a:t>Nonequilibrium Properties (NF)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69FF3B-880C-4389-8D43-307C4E406B55}"/>
              </a:ext>
            </a:extLst>
          </p:cNvPr>
          <p:cNvSpPr txBox="1"/>
          <p:nvPr/>
        </p:nvSpPr>
        <p:spPr>
          <a:xfrm>
            <a:off x="330690" y="964312"/>
            <a:ext cx="2148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Absorption (X-ray)</a:t>
            </a:r>
            <a:endParaRPr lang="en-US" sz="1400" b="1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0F8D3CB-F4DF-41D5-92EE-917F11971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3335C2-7E18-47C2-817E-6328C38EA3AF}"/>
              </a:ext>
            </a:extLst>
          </p:cNvPr>
          <p:cNvSpPr txBox="1"/>
          <p:nvPr/>
        </p:nvSpPr>
        <p:spPr>
          <a:xfrm>
            <a:off x="330689" y="1294970"/>
            <a:ext cx="2727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Can represent this as vertices, </a:t>
            </a:r>
          </a:p>
        </p:txBody>
      </p:sp>
      <p:sp>
        <p:nvSpPr>
          <p:cNvPr id="21" name="Rectangle 162">
            <a:extLst>
              <a:ext uri="{FF2B5EF4-FFF2-40B4-BE49-F238E27FC236}">
                <a16:creationId xmlns:a16="http://schemas.microsoft.com/office/drawing/2014/main" id="{B5F59A47-2F0F-498E-9F54-2D07FF951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163">
            <a:extLst>
              <a:ext uri="{FF2B5EF4-FFF2-40B4-BE49-F238E27FC236}">
                <a16:creationId xmlns:a16="http://schemas.microsoft.com/office/drawing/2014/main" id="{CA685E8B-9760-4B07-B199-F626207A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9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 descr="A group of people with different colored squares&#10;&#10;Description automatically generated">
            <a:extLst>
              <a:ext uri="{FF2B5EF4-FFF2-40B4-BE49-F238E27FC236}">
                <a16:creationId xmlns:a16="http://schemas.microsoft.com/office/drawing/2014/main" id="{70B0C0BE-1F36-1AE8-D13D-24BE5C7FA2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27" y="1856668"/>
            <a:ext cx="2873611" cy="9893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AC952ED8-F305-BAB3-A641-697E85B1DA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407218"/>
              </p:ext>
            </p:extLst>
          </p:nvPr>
        </p:nvGraphicFramePr>
        <p:xfrm>
          <a:off x="5236110" y="1746301"/>
          <a:ext cx="4365522" cy="121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3208298" imgH="1158095" progId="PBrush">
                  <p:embed/>
                </p:oleObj>
              </mc:Choice>
              <mc:Fallback>
                <p:oleObj r:id="rId3" imgW="3208298" imgH="1158095" progId="PBrush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AC952ED8-F305-BAB3-A641-697E85B1DA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256" t="14734" r="9196" b="17958"/>
                      <a:stretch>
                        <a:fillRect/>
                      </a:stretch>
                    </p:blipFill>
                    <p:spPr bwMode="auto">
                      <a:xfrm>
                        <a:off x="5236110" y="1746301"/>
                        <a:ext cx="4365522" cy="1217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38A35C7-136B-AD70-B7B5-C28B8F30EDBD}"/>
              </a:ext>
            </a:extLst>
          </p:cNvPr>
          <p:cNvSpPr txBox="1"/>
          <p:nvPr/>
        </p:nvSpPr>
        <p:spPr>
          <a:xfrm>
            <a:off x="5236110" y="1333644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which we connect with GF lines and V interaction lines,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DA459A-1F88-FAB4-E6CD-7E2C9240EFCB}"/>
              </a:ext>
            </a:extLst>
          </p:cNvPr>
          <p:cNvSpPr txBox="1"/>
          <p:nvPr/>
        </p:nvSpPr>
        <p:spPr>
          <a:xfrm>
            <a:off x="330689" y="3092688"/>
            <a:ext cx="38578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Then we use A(</a:t>
            </a:r>
            <a:r>
              <a:rPr lang="el-GR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= Re</a:t>
            </a:r>
            <a:r>
              <a:rPr lang="el-GR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l-GR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  </a:t>
            </a:r>
            <a:r>
              <a:rPr lang="en-US" sz="1600"/>
              <a:t>Evaluating just the first order term, 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F9483D09-F92C-763F-0B64-2A2EA544A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C3320B0B-6514-F544-9496-1841B30947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7182277"/>
              </p:ext>
            </p:extLst>
          </p:nvPr>
        </p:nvGraphicFramePr>
        <p:xfrm>
          <a:off x="432188" y="3827807"/>
          <a:ext cx="2368775" cy="12347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1668925" imgH="944962" progId="PBrush">
                  <p:embed/>
                </p:oleObj>
              </mc:Choice>
              <mc:Fallback>
                <p:oleObj r:id="rId5" imgW="1668925" imgH="944962" progId="PBrush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66A350CB-C33E-F503-B2E7-561914DE9E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540" t="2504" r="-2347" b="6198"/>
                      <a:stretch>
                        <a:fillRect/>
                      </a:stretch>
                    </p:blipFill>
                    <p:spPr bwMode="auto">
                      <a:xfrm>
                        <a:off x="432188" y="3827807"/>
                        <a:ext cx="2368775" cy="12347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22A1741-FE29-013B-142D-E310373745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441652"/>
              </p:ext>
            </p:extLst>
          </p:nvPr>
        </p:nvGraphicFramePr>
        <p:xfrm>
          <a:off x="5531744" y="3876968"/>
          <a:ext cx="4614218" cy="2071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733560" imgH="1676160" progId="Equation.DSMT4">
                  <p:embed/>
                </p:oleObj>
              </mc:Choice>
              <mc:Fallback>
                <p:oleObj name="Equation" r:id="rId7" imgW="3733560" imgH="1676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31744" y="3876968"/>
                        <a:ext cx="4614218" cy="2071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ADE22FD8-2239-F129-BEAE-76669C5D7170}"/>
              </a:ext>
            </a:extLst>
          </p:cNvPr>
          <p:cNvSpPr txBox="1"/>
          <p:nvPr/>
        </p:nvSpPr>
        <p:spPr>
          <a:xfrm>
            <a:off x="5374428" y="3090446"/>
            <a:ext cx="17530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we find,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1E5F8E11-871F-22ED-7B28-72F6E860CA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082770"/>
              </p:ext>
            </p:extLst>
          </p:nvPr>
        </p:nvGraphicFramePr>
        <p:xfrm>
          <a:off x="459227" y="6109317"/>
          <a:ext cx="3004830" cy="64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218372" imgH="476963" progId="Equation.DSMT4">
                  <p:embed/>
                </p:oleObj>
              </mc:Choice>
              <mc:Fallback>
                <p:oleObj name="Equation" r:id="rId9" imgW="2218372" imgH="476963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9227" y="6109317"/>
                        <a:ext cx="3004830" cy="645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CEF51602-52D4-4638-10F4-D16DDA2173B8}"/>
              </a:ext>
            </a:extLst>
          </p:cNvPr>
          <p:cNvSpPr txBox="1"/>
          <p:nvPr/>
        </p:nvSpPr>
        <p:spPr>
          <a:xfrm>
            <a:off x="416796" y="5195621"/>
            <a:ext cx="48193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/>
              <a:t>Analytically continuing to get </a:t>
            </a:r>
            <a:r>
              <a:rPr lang="el-GR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sz="1600" baseline="30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l-GR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setting occupation numbers to 0, and constructing A(</a:t>
            </a:r>
            <a:r>
              <a:rPr lang="el-GR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we arrive at the non-interacting result,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641983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6D438-2708-4D14-A7CB-4914F1697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7389" y="146987"/>
            <a:ext cx="6167111" cy="612169"/>
          </a:xfrm>
        </p:spPr>
        <p:txBody>
          <a:bodyPr>
            <a:noAutofit/>
          </a:bodyPr>
          <a:lstStyle/>
          <a:p>
            <a:r>
              <a:rPr lang="en-US" sz="3200" b="1" u="sng">
                <a:latin typeface="+mn-lt"/>
              </a:rPr>
              <a:t>Nonequilibrium Properties (NF)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69FF3B-880C-4389-8D43-307C4E406B55}"/>
              </a:ext>
            </a:extLst>
          </p:cNvPr>
          <p:cNvSpPr txBox="1"/>
          <p:nvPr/>
        </p:nvSpPr>
        <p:spPr>
          <a:xfrm>
            <a:off x="330690" y="964312"/>
            <a:ext cx="2148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Absorption (X-ray)</a:t>
            </a:r>
            <a:endParaRPr lang="en-US" sz="1400" b="1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0F8D3CB-F4DF-41D5-92EE-917F11971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3335C2-7E18-47C2-817E-6328C38EA3AF}"/>
              </a:ext>
            </a:extLst>
          </p:cNvPr>
          <p:cNvSpPr txBox="1"/>
          <p:nvPr/>
        </p:nvSpPr>
        <p:spPr>
          <a:xfrm>
            <a:off x="330689" y="1294970"/>
            <a:ext cx="7869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We can incorporate the ee interaction by calculating the sum of all ladder diagrams,</a:t>
            </a:r>
          </a:p>
        </p:txBody>
      </p:sp>
      <p:sp>
        <p:nvSpPr>
          <p:cNvPr id="21" name="Rectangle 162">
            <a:extLst>
              <a:ext uri="{FF2B5EF4-FFF2-40B4-BE49-F238E27FC236}">
                <a16:creationId xmlns:a16="http://schemas.microsoft.com/office/drawing/2014/main" id="{B5F59A47-2F0F-498E-9F54-2D07FF951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163">
            <a:extLst>
              <a:ext uri="{FF2B5EF4-FFF2-40B4-BE49-F238E27FC236}">
                <a16:creationId xmlns:a16="http://schemas.microsoft.com/office/drawing/2014/main" id="{CA685E8B-9760-4B07-B199-F626207A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9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F9483D09-F92C-763F-0B64-2A2EA544A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ABB7389C-E804-5DA4-662E-5E4EDFDE63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2180160"/>
              </p:ext>
            </p:extLst>
          </p:nvPr>
        </p:nvGraphicFramePr>
        <p:xfrm>
          <a:off x="422786" y="5421074"/>
          <a:ext cx="9602788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251480" imgH="482400" progId="Equation.DSMT4">
                  <p:embed/>
                </p:oleObj>
              </mc:Choice>
              <mc:Fallback>
                <p:oleObj name="Equation" r:id="rId2" imgW="725148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2786" y="5421074"/>
                        <a:ext cx="9602788" cy="639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C6D7B5FD-58BD-E279-F2D4-946F181E7225}"/>
              </a:ext>
            </a:extLst>
          </p:cNvPr>
          <p:cNvSpPr txBox="1"/>
          <p:nvPr/>
        </p:nvSpPr>
        <p:spPr>
          <a:xfrm>
            <a:off x="330689" y="4888660"/>
            <a:ext cx="4152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we can write a recursive equation for it,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9C34F4B-7A00-7199-5FCD-804CAA4B9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786" y="1709961"/>
            <a:ext cx="6764595" cy="28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30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6D438-2708-4D14-A7CB-4914F1697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7389" y="146987"/>
            <a:ext cx="6167111" cy="612169"/>
          </a:xfrm>
        </p:spPr>
        <p:txBody>
          <a:bodyPr>
            <a:noAutofit/>
          </a:bodyPr>
          <a:lstStyle/>
          <a:p>
            <a:r>
              <a:rPr lang="en-US" sz="3200" b="1" u="sng">
                <a:latin typeface="+mn-lt"/>
              </a:rPr>
              <a:t>Nonequilibrium Properties (NF)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69FF3B-880C-4389-8D43-307C4E406B55}"/>
              </a:ext>
            </a:extLst>
          </p:cNvPr>
          <p:cNvSpPr txBox="1"/>
          <p:nvPr/>
        </p:nvSpPr>
        <p:spPr>
          <a:xfrm>
            <a:off x="330690" y="915151"/>
            <a:ext cx="2148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Absorption (X-ray)</a:t>
            </a:r>
            <a:endParaRPr lang="en-US" sz="1400" b="1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0F8D3CB-F4DF-41D5-92EE-917F11971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3335C2-7E18-47C2-817E-6328C38EA3AF}"/>
              </a:ext>
            </a:extLst>
          </p:cNvPr>
          <p:cNvSpPr txBox="1"/>
          <p:nvPr/>
        </p:nvSpPr>
        <p:spPr>
          <a:xfrm>
            <a:off x="330689" y="1245809"/>
            <a:ext cx="4801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We can write an integral equation in terms of P(r,</a:t>
            </a:r>
            <a:r>
              <a:rPr lang="el-GR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</a:t>
            </a:r>
            <a:r>
              <a:rPr lang="en-US" sz="1600"/>
              <a:t> </a:t>
            </a:r>
          </a:p>
        </p:txBody>
      </p:sp>
      <p:sp>
        <p:nvSpPr>
          <p:cNvPr id="21" name="Rectangle 162">
            <a:extLst>
              <a:ext uri="{FF2B5EF4-FFF2-40B4-BE49-F238E27FC236}">
                <a16:creationId xmlns:a16="http://schemas.microsoft.com/office/drawing/2014/main" id="{B5F59A47-2F0F-498E-9F54-2D07FF951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163">
            <a:extLst>
              <a:ext uri="{FF2B5EF4-FFF2-40B4-BE49-F238E27FC236}">
                <a16:creationId xmlns:a16="http://schemas.microsoft.com/office/drawing/2014/main" id="{CA685E8B-9760-4B07-B199-F626207A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9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F9483D09-F92C-763F-0B64-2A2EA544A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D7B5FD-58BD-E279-F2D4-946F181E7225}"/>
              </a:ext>
            </a:extLst>
          </p:cNvPr>
          <p:cNvSpPr txBox="1"/>
          <p:nvPr/>
        </p:nvSpPr>
        <p:spPr>
          <a:xfrm>
            <a:off x="379849" y="2454456"/>
            <a:ext cx="10189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Now we operate on both sides of our recursive equation with ω+i0</a:t>
            </a:r>
            <a:r>
              <a:rPr lang="en-US" sz="1600" baseline="30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+</a:t>
            </a:r>
            <a:r>
              <a:rPr lang="en-US" sz="16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- E</a:t>
            </a:r>
            <a:r>
              <a:rPr lang="en-US" sz="1600" baseline="-25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g</a:t>
            </a:r>
            <a:r>
              <a:rPr lang="en-US" sz="16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+ </a:t>
            </a:r>
            <a:r>
              <a:rPr lang="en-US" sz="160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∇</a:t>
            </a:r>
            <a:r>
              <a:rPr lang="en-US" sz="1600" baseline="30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</a:t>
            </a:r>
            <a:r>
              <a:rPr lang="en-US" sz="16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/2μ, and we can ultimately come to: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175A45CF-B20A-47DB-1A23-12C46493BF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926467"/>
              </p:ext>
            </p:extLst>
          </p:nvPr>
        </p:nvGraphicFramePr>
        <p:xfrm>
          <a:off x="422786" y="1721357"/>
          <a:ext cx="3628104" cy="650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52400" imgH="457200" progId="Equation.DSMT4">
                  <p:embed/>
                </p:oleObj>
              </mc:Choice>
              <mc:Fallback>
                <p:oleObj name="Equation" r:id="rId2" imgW="2552400" imgH="45720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175A45CF-B20A-47DB-1A23-12C46493BF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2786" y="1721357"/>
                        <a:ext cx="3628104" cy="650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DB3E21E-473B-C192-1D3A-9E919A08A5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2284019"/>
              </p:ext>
            </p:extLst>
          </p:nvPr>
        </p:nvGraphicFramePr>
        <p:xfrm>
          <a:off x="452281" y="2946028"/>
          <a:ext cx="3982405" cy="703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751286" imgH="486336" progId="Equation.DSMT4">
                  <p:embed/>
                </p:oleObj>
              </mc:Choice>
              <mc:Fallback>
                <p:oleObj name="Equation" r:id="rId4" imgW="2751286" imgH="48633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2281" y="2946028"/>
                        <a:ext cx="3982405" cy="7031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9ED2BE6B-461F-5FE0-3E56-D377FCE398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247688"/>
              </p:ext>
            </p:extLst>
          </p:nvPr>
        </p:nvGraphicFramePr>
        <p:xfrm>
          <a:off x="452283" y="4351782"/>
          <a:ext cx="3008672" cy="731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99234" imgH="486336" progId="Equation.DSMT4">
                  <p:embed/>
                </p:oleObj>
              </mc:Choice>
              <mc:Fallback>
                <p:oleObj name="Equation" r:id="rId6" imgW="1999234" imgH="48633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2283" y="4351782"/>
                        <a:ext cx="3008672" cy="731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50DA4E2-5729-DFE7-DFC0-24A343BB5E90}"/>
              </a:ext>
            </a:extLst>
          </p:cNvPr>
          <p:cNvSpPr txBox="1"/>
          <p:nvPr/>
        </p:nvSpPr>
        <p:spPr>
          <a:xfrm>
            <a:off x="360184" y="3811242"/>
            <a:ext cx="67878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We can introduce the eigenfunctions of </a:t>
            </a:r>
            <a:r>
              <a:rPr lang="en-US" sz="160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∇</a:t>
            </a:r>
            <a:r>
              <a:rPr lang="en-US" sz="1600" baseline="300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</a:t>
            </a:r>
            <a:r>
              <a:rPr lang="en-US" sz="16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/2μ – V(r), and solve P(r,</a:t>
            </a:r>
            <a:r>
              <a:rPr lang="el-GR"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to get:</a:t>
            </a:r>
            <a:r>
              <a:rPr lang="en-US" sz="16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9D65A9F-C00E-643B-B2CB-6F13D7BD14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531468"/>
              </p:ext>
            </p:extLst>
          </p:nvPr>
        </p:nvGraphicFramePr>
        <p:xfrm>
          <a:off x="422786" y="5733362"/>
          <a:ext cx="2744603" cy="646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103946" imgH="496070" progId="Equation.DSMT4">
                  <p:embed/>
                </p:oleObj>
              </mc:Choice>
              <mc:Fallback>
                <p:oleObj name="Equation" r:id="rId8" imgW="2103946" imgH="49607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22786" y="5733362"/>
                        <a:ext cx="2744603" cy="6462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A4D0A07-15B3-D3F9-E1F8-9C998AB488AE}"/>
              </a:ext>
            </a:extLst>
          </p:cNvPr>
          <p:cNvSpPr txBox="1"/>
          <p:nvPr/>
        </p:nvSpPr>
        <p:spPr>
          <a:xfrm>
            <a:off x="409346" y="5196328"/>
            <a:ext cx="1734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which brings us to: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BAA852-2D58-E89E-9305-1E99BE16EBAA}"/>
              </a:ext>
            </a:extLst>
          </p:cNvPr>
          <p:cNvSpPr txBox="1"/>
          <p:nvPr/>
        </p:nvSpPr>
        <p:spPr>
          <a:xfrm>
            <a:off x="3653991" y="5208938"/>
            <a:ext cx="816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and to,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E96049F3-1EAD-2488-88F0-05FAEFF4B5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7104854"/>
              </p:ext>
            </p:extLst>
          </p:nvPr>
        </p:nvGraphicFramePr>
        <p:xfrm>
          <a:off x="3575333" y="5762180"/>
          <a:ext cx="3727230" cy="648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465938" imgH="429375" progId="Equation.DSMT4">
                  <p:embed/>
                </p:oleObj>
              </mc:Choice>
              <mc:Fallback>
                <p:oleObj name="Equation" r:id="rId10" imgW="2465938" imgH="42937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75333" y="5762180"/>
                        <a:ext cx="3727230" cy="648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4A2D2008-A768-4FAF-BD66-852DD859D1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1379173"/>
              </p:ext>
            </p:extLst>
          </p:nvPr>
        </p:nvGraphicFramePr>
        <p:xfrm>
          <a:off x="8082117" y="3864519"/>
          <a:ext cx="3293805" cy="2664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2" imgW="1966130" imgH="1668925" progId="PBrush">
                  <p:embed/>
                </p:oleObj>
              </mc:Choice>
              <mc:Fallback>
                <p:oleObj r:id="rId12" imgW="1966130" imgH="1668925" progId="PBrus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7307" b="11632"/>
                      <a:stretch>
                        <a:fillRect/>
                      </a:stretch>
                    </p:blipFill>
                    <p:spPr bwMode="auto">
                      <a:xfrm>
                        <a:off x="8082117" y="3864519"/>
                        <a:ext cx="3293805" cy="26649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8618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3970</TotalTime>
  <Words>295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Times New Roman</vt:lpstr>
      <vt:lpstr>Office Theme</vt:lpstr>
      <vt:lpstr>Equation</vt:lpstr>
      <vt:lpstr>Bitmap Image</vt:lpstr>
      <vt:lpstr>PBrush</vt:lpstr>
      <vt:lpstr>Nonequilibrium Properties (NF)</vt:lpstr>
      <vt:lpstr>Nonequilibrium Properties (NF)</vt:lpstr>
      <vt:lpstr>Nonequilibrium Properties (NF)</vt:lpstr>
      <vt:lpstr>Nonequilibrium Properties (NF)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Electrons and Phonons</dc:title>
  <dc:creator>Andrew Douglas</dc:creator>
  <cp:lastModifiedBy>Andrew Douglas</cp:lastModifiedBy>
  <cp:revision>140</cp:revision>
  <dcterms:created xsi:type="dcterms:W3CDTF">2019-06-02T17:45:41Z</dcterms:created>
  <dcterms:modified xsi:type="dcterms:W3CDTF">2023-07-16T14:55:12Z</dcterms:modified>
</cp:coreProperties>
</file>